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</p:sldIdLst>
  <p:sldSz cy="5143500" cx="9144000"/>
  <p:notesSz cx="6858000" cy="9144000"/>
  <p:embeddedFontLst>
    <p:embeddedFont>
      <p:font typeface="Playfair Display"/>
      <p:regular r:id="rId18"/>
      <p:bold r:id="rId19"/>
      <p:italic r:id="rId20"/>
      <p:boldItalic r:id="rId21"/>
    </p:embeddedFont>
    <p:embeddedFont>
      <p:font typeface="Lato"/>
      <p:regular r:id="rId22"/>
      <p:bold r:id="rId23"/>
      <p:italic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layfairDisplay-italic.fntdata"/><Relationship Id="rId22" Type="http://schemas.openxmlformats.org/officeDocument/2006/relationships/font" Target="fonts/Lato-regular.fntdata"/><Relationship Id="rId21" Type="http://schemas.openxmlformats.org/officeDocument/2006/relationships/font" Target="fonts/PlayfairDisplay-boldItalic.fntdata"/><Relationship Id="rId24" Type="http://schemas.openxmlformats.org/officeDocument/2006/relationships/font" Target="fonts/Lato-italic.fntdata"/><Relationship Id="rId23" Type="http://schemas.openxmlformats.org/officeDocument/2006/relationships/font" Target="fonts/Lato-bold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5" Type="http://schemas.openxmlformats.org/officeDocument/2006/relationships/font" Target="fonts/Lato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font" Target="fonts/PlayfairDisplay-bold.fntdata"/><Relationship Id="rId18" Type="http://schemas.openxmlformats.org/officeDocument/2006/relationships/font" Target="fonts/PlayfairDisplay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Char char="●"/>
              <a:defRPr sz="1100"/>
            </a:lvl1pPr>
            <a:lvl2pPr lvl="1">
              <a:spcBef>
                <a:spcPts val="0"/>
              </a:spcBef>
              <a:buChar char="○"/>
              <a:defRPr sz="1100"/>
            </a:lvl2pPr>
            <a:lvl3pPr lvl="2">
              <a:spcBef>
                <a:spcPts val="0"/>
              </a:spcBef>
              <a:buChar char="■"/>
              <a:defRPr sz="1100"/>
            </a:lvl3pPr>
            <a:lvl4pPr lvl="3">
              <a:spcBef>
                <a:spcPts val="0"/>
              </a:spcBef>
              <a:buChar char="●"/>
              <a:defRPr sz="1100"/>
            </a:lvl4pPr>
            <a:lvl5pPr lvl="4">
              <a:spcBef>
                <a:spcPts val="0"/>
              </a:spcBef>
              <a:buChar char="○"/>
              <a:defRPr sz="1100"/>
            </a:lvl5pPr>
            <a:lvl6pPr lvl="5">
              <a:spcBef>
                <a:spcPts val="0"/>
              </a:spcBef>
              <a:buChar char="■"/>
              <a:defRPr sz="1100"/>
            </a:lvl6pPr>
            <a:lvl7pPr lvl="6">
              <a:spcBef>
                <a:spcPts val="0"/>
              </a:spcBef>
              <a:buChar char="●"/>
              <a:defRPr sz="1100"/>
            </a:lvl7pPr>
            <a:lvl8pPr lvl="7">
              <a:spcBef>
                <a:spcPts val="0"/>
              </a:spcBef>
              <a:buChar char="○"/>
              <a:defRPr sz="1100"/>
            </a:lvl8pPr>
            <a:lvl9pPr lvl="8">
              <a:spcBef>
                <a:spcPts val="0"/>
              </a:spcBef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Shape 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Shape 11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Shape 1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Shape 1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Shape 14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Shape 6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Shape 6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Shape 7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Shape 8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Shape 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Shape 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Shape 10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Shape 11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2749050" y="748800"/>
            <a:ext cx="3645900" cy="3645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" name="Shape 11"/>
          <p:cNvSpPr/>
          <p:nvPr/>
        </p:nvSpPr>
        <p:spPr>
          <a:xfrm>
            <a:off x="2992950" y="992700"/>
            <a:ext cx="3158100" cy="31581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miter lim="8000"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" name="Shape 12"/>
          <p:cNvSpPr txBox="1"/>
          <p:nvPr>
            <p:ph type="ctrTitle"/>
          </p:nvPr>
        </p:nvSpPr>
        <p:spPr>
          <a:xfrm>
            <a:off x="3096250" y="1627200"/>
            <a:ext cx="2951400" cy="15843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algn="ctr">
              <a:spcBef>
                <a:spcPts val="0"/>
              </a:spcBef>
              <a:buClr>
                <a:schemeClr val="lt1"/>
              </a:buClr>
              <a:buFont typeface="Lato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buClr>
                <a:schemeClr val="lt1"/>
              </a:buClr>
              <a:buFont typeface="Lato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buClr>
                <a:schemeClr val="lt1"/>
              </a:buClr>
              <a:buFont typeface="Lato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buClr>
                <a:schemeClr val="lt1"/>
              </a:buClr>
              <a:buFont typeface="Lato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buClr>
                <a:schemeClr val="lt1"/>
              </a:buClr>
              <a:buFont typeface="Lato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buClr>
                <a:schemeClr val="lt1"/>
              </a:buClr>
              <a:buFont typeface="Lato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buClr>
                <a:schemeClr val="lt1"/>
              </a:buClr>
              <a:buFont typeface="Lato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buClr>
                <a:schemeClr val="lt1"/>
              </a:buClr>
              <a:buFont typeface="Lato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buClr>
                <a:schemeClr val="lt1"/>
              </a:buClr>
              <a:buFont typeface="Lato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3" name="Shape 13"/>
          <p:cNvSpPr txBox="1"/>
          <p:nvPr>
            <p:ph idx="1" type="subTitle"/>
          </p:nvPr>
        </p:nvSpPr>
        <p:spPr>
          <a:xfrm>
            <a:off x="3096363" y="3266930"/>
            <a:ext cx="2951400" cy="7014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Playfair Display"/>
              <a:buNone/>
              <a:defRPr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4" name="Shape 1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ig 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0" name="Shape 50"/>
          <p:cNvSpPr txBox="1"/>
          <p:nvPr>
            <p:ph type="title"/>
          </p:nvPr>
        </p:nvSpPr>
        <p:spPr>
          <a:xfrm>
            <a:off x="311700" y="1233100"/>
            <a:ext cx="8520600" cy="16101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SzPct val="100000"/>
              <a:buFont typeface="Lato"/>
              <a:defRPr sz="10000"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buSzPct val="100000"/>
              <a:buFont typeface="Lato"/>
              <a:defRPr sz="10000"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buSzPct val="100000"/>
              <a:buFont typeface="Lato"/>
              <a:defRPr sz="10000"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buSzPct val="100000"/>
              <a:buFont typeface="Lato"/>
              <a:defRPr sz="10000"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buSzPct val="100000"/>
              <a:buFont typeface="Lato"/>
              <a:defRPr sz="10000"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buSzPct val="100000"/>
              <a:buFont typeface="Lato"/>
              <a:defRPr sz="10000"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buSzPct val="100000"/>
              <a:buFont typeface="Lato"/>
              <a:defRPr sz="10000"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buSzPct val="100000"/>
              <a:buFont typeface="Lato"/>
              <a:defRPr sz="10000"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buSzPct val="100000"/>
              <a:buFont typeface="Lato"/>
              <a:defRPr sz="100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51" name="Shape 51"/>
          <p:cNvSpPr txBox="1"/>
          <p:nvPr>
            <p:ph idx="1" type="body"/>
          </p:nvPr>
        </p:nvSpPr>
        <p:spPr>
          <a:xfrm>
            <a:off x="311700" y="2919450"/>
            <a:ext cx="8520600" cy="10716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52" name="Shape 5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Section header">
    <p:bg>
      <p:bgPr>
        <a:solidFill>
          <a:schemeClr val="dk1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/>
          <p:nvPr>
            <p:ph type="title"/>
          </p:nvPr>
        </p:nvSpPr>
        <p:spPr>
          <a:xfrm>
            <a:off x="509550" y="1423875"/>
            <a:ext cx="8124900" cy="17982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algn="ctr">
              <a:spcBef>
                <a:spcPts val="0"/>
              </a:spcBef>
              <a:buClr>
                <a:schemeClr val="lt1"/>
              </a:buClr>
              <a:buSzPct val="100000"/>
              <a:buFont typeface="Lato"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buClr>
                <a:schemeClr val="lt1"/>
              </a:buClr>
              <a:buSzPct val="100000"/>
              <a:buFont typeface="Lato"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buClr>
                <a:schemeClr val="lt1"/>
              </a:buClr>
              <a:buSzPct val="100000"/>
              <a:buFont typeface="Lato"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buClr>
                <a:schemeClr val="lt1"/>
              </a:buClr>
              <a:buSzPct val="100000"/>
              <a:buFont typeface="Lato"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buClr>
                <a:schemeClr val="lt1"/>
              </a:buClr>
              <a:buSzPct val="100000"/>
              <a:buFont typeface="Lato"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buClr>
                <a:schemeClr val="lt1"/>
              </a:buClr>
              <a:buSzPct val="100000"/>
              <a:buFont typeface="Lato"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buClr>
                <a:schemeClr val="lt1"/>
              </a:buClr>
              <a:buSzPct val="100000"/>
              <a:buFont typeface="Lato"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buClr>
                <a:schemeClr val="lt1"/>
              </a:buClr>
              <a:buSzPct val="100000"/>
              <a:buFont typeface="Lato"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buClr>
                <a:schemeClr val="lt1"/>
              </a:buClr>
              <a:buSzPct val="100000"/>
              <a:buFont typeface="Lato"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7" name="Shape 1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and 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" name="Shape 20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1" name="Shape 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and two 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5" name="Shape 2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6" name="Shape 2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30" name="Shape 3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One column 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3" name="Shape 33"/>
          <p:cNvSpPr txBox="1"/>
          <p:nvPr>
            <p:ph idx="1" type="body"/>
          </p:nvPr>
        </p:nvSpPr>
        <p:spPr>
          <a:xfrm>
            <a:off x="311700" y="1391378"/>
            <a:ext cx="2808000" cy="3179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in point">
    <p:bg>
      <p:bgPr>
        <a:solidFill>
          <a:schemeClr val="dk2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buFont typeface="Lato"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buFont typeface="Lato"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buFont typeface="Lato"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buFont typeface="Lato"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buFont typeface="Lato"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buFont typeface="Lato"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buFont typeface="Lato"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buFont typeface="Lato"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buFont typeface="Lato"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37" name="Shape 3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ection title and 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40" name="Shape 40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1" name="Shape 41"/>
          <p:cNvSpPr txBox="1"/>
          <p:nvPr>
            <p:ph type="title"/>
          </p:nvPr>
        </p:nvSpPr>
        <p:spPr>
          <a:xfrm>
            <a:off x="265500" y="1107950"/>
            <a:ext cx="4045200" cy="16836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42" name="Shape 42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43" name="Shape 4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Shape 4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s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oral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s"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Relationship Id="rId4" Type="http://schemas.openxmlformats.org/officeDocument/2006/relationships/image" Target="../media/image13.jpg"/><Relationship Id="rId5" Type="http://schemas.openxmlformats.org/officeDocument/2006/relationships/image" Target="../media/image18.png"/><Relationship Id="rId6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png"/><Relationship Id="rId4" Type="http://schemas.openxmlformats.org/officeDocument/2006/relationships/image" Target="../media/image2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Relationship Id="rId4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jpg"/><Relationship Id="rId4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Relationship Id="rId4" Type="http://schemas.openxmlformats.org/officeDocument/2006/relationships/image" Target="../media/image10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/>
          <p:nvPr>
            <p:ph type="ctrTitle"/>
          </p:nvPr>
        </p:nvSpPr>
        <p:spPr>
          <a:xfrm>
            <a:off x="3096250" y="1627200"/>
            <a:ext cx="2951400" cy="15843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/>
              <a:t>Marc Guerra</a:t>
            </a:r>
          </a:p>
        </p:txBody>
      </p:sp>
      <p:sp>
        <p:nvSpPr>
          <p:cNvPr id="60" name="Shape 60"/>
          <p:cNvSpPr txBox="1"/>
          <p:nvPr>
            <p:ph idx="1" type="subTitle"/>
          </p:nvPr>
        </p:nvSpPr>
        <p:spPr>
          <a:xfrm>
            <a:off x="3096363" y="3266930"/>
            <a:ext cx="2951400" cy="7014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/>
              <a:t>Tècnic en Desenvolupament d’aplicacions web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Shape 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6775" y="1591138"/>
            <a:ext cx="4124325" cy="9715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abletMedia13.jpg" id="120" name="Shape 1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7600" y="1498713"/>
            <a:ext cx="4095750" cy="132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Shape 1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53388" y="3219500"/>
            <a:ext cx="2076450" cy="100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Shape 1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31100" y="3438563"/>
            <a:ext cx="1628775" cy="571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Shape 123"/>
          <p:cNvSpPr txBox="1"/>
          <p:nvPr/>
        </p:nvSpPr>
        <p:spPr>
          <a:xfrm>
            <a:off x="2396525" y="531300"/>
            <a:ext cx="4261800" cy="71220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s">
                <a:solidFill>
                  <a:srgbClr val="FFFFFF"/>
                </a:solidFill>
              </a:rPr>
              <a:t>Etiquetes que apareixen amb menor resolució...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Shape 1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5000" y="2458500"/>
            <a:ext cx="5648325" cy="223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Shape 1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08775" y="152400"/>
            <a:ext cx="2146134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Shape 130"/>
          <p:cNvSpPr txBox="1"/>
          <p:nvPr/>
        </p:nvSpPr>
        <p:spPr>
          <a:xfrm>
            <a:off x="1220875" y="587825"/>
            <a:ext cx="1571400" cy="115320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s">
                <a:solidFill>
                  <a:srgbClr val="FFFFFF"/>
                </a:solidFill>
              </a:rPr>
              <a:t>Les dos formes de mostrar les xarxes socials:</a:t>
            </a:r>
          </a:p>
        </p:txBody>
      </p:sp>
      <p:cxnSp>
        <p:nvCxnSpPr>
          <p:cNvPr id="131" name="Shape 131"/>
          <p:cNvCxnSpPr/>
          <p:nvPr/>
        </p:nvCxnSpPr>
        <p:spPr>
          <a:xfrm>
            <a:off x="2006575" y="1741025"/>
            <a:ext cx="5700" cy="5424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32" name="Shape 132"/>
          <p:cNvSpPr txBox="1"/>
          <p:nvPr/>
        </p:nvSpPr>
        <p:spPr>
          <a:xfrm>
            <a:off x="3685225" y="610425"/>
            <a:ext cx="1718400" cy="74610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s">
                <a:solidFill>
                  <a:srgbClr val="FFFFFF"/>
                </a:solidFill>
              </a:rPr>
              <a:t>La barra amb el menú:</a:t>
            </a:r>
          </a:p>
        </p:txBody>
      </p:sp>
      <p:cxnSp>
        <p:nvCxnSpPr>
          <p:cNvPr id="133" name="Shape 133"/>
          <p:cNvCxnSpPr>
            <a:stCxn id="132" idx="3"/>
          </p:cNvCxnSpPr>
          <p:nvPr/>
        </p:nvCxnSpPr>
        <p:spPr>
          <a:xfrm>
            <a:off x="5403625" y="983475"/>
            <a:ext cx="1096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Shape 1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9850" y="152400"/>
            <a:ext cx="2310370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Shape 139"/>
          <p:cNvSpPr txBox="1"/>
          <p:nvPr/>
        </p:nvSpPr>
        <p:spPr>
          <a:xfrm>
            <a:off x="689575" y="2017800"/>
            <a:ext cx="3617400" cy="110790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s">
                <a:solidFill>
                  <a:srgbClr val="FFFFFF"/>
                </a:solidFill>
              </a:rPr>
              <a:t>Finalment el codi que cambia la barra del menú d’horitzontal a ser un menú desplegable.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 txBox="1"/>
          <p:nvPr/>
        </p:nvSpPr>
        <p:spPr>
          <a:xfrm>
            <a:off x="875400" y="2029200"/>
            <a:ext cx="7393200" cy="1085100"/>
          </a:xfrm>
          <a:prstGeom prst="rect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s" sz="1800">
                <a:solidFill>
                  <a:srgbClr val="FFFFFF"/>
                </a:solidFill>
              </a:rPr>
              <a:t>Espero que hagueu disfrutat d’aquesta masterclass de disseny responsive i fins aviat!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Shape 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61"/>
            <a:ext cx="9144001" cy="5140988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Shape 66"/>
          <p:cNvSpPr txBox="1"/>
          <p:nvPr/>
        </p:nvSpPr>
        <p:spPr>
          <a:xfrm>
            <a:off x="165700" y="113100"/>
            <a:ext cx="1871700" cy="384300"/>
          </a:xfrm>
          <a:prstGeom prst="rect">
            <a:avLst/>
          </a:prstGeom>
          <a:solidFill>
            <a:srgbClr val="000000"/>
          </a:solidFill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s">
                <a:solidFill>
                  <a:srgbClr val="FFFFFF"/>
                </a:solidFill>
              </a:rPr>
              <a:t>Resolució original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Shape 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37298" y="0"/>
            <a:ext cx="406941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Shape 72"/>
          <p:cNvSpPr txBox="1"/>
          <p:nvPr/>
        </p:nvSpPr>
        <p:spPr>
          <a:xfrm>
            <a:off x="282625" y="237400"/>
            <a:ext cx="1932900" cy="65550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s">
                <a:solidFill>
                  <a:srgbClr val="FFFFFF"/>
                </a:solidFill>
              </a:rPr>
              <a:t>Resolució t</a:t>
            </a:r>
            <a:r>
              <a:rPr lang="es">
                <a:solidFill>
                  <a:srgbClr val="FFFFFF"/>
                </a:solidFill>
              </a:rPr>
              <a:t>ablet sense @media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Shape 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400" y="152400"/>
            <a:ext cx="3145155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Shape 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88230" y="152400"/>
            <a:ext cx="3147296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Shape 79"/>
          <p:cNvSpPr txBox="1"/>
          <p:nvPr/>
        </p:nvSpPr>
        <p:spPr>
          <a:xfrm>
            <a:off x="3888700" y="1096525"/>
            <a:ext cx="1560000" cy="1639200"/>
          </a:xfrm>
          <a:prstGeom prst="rect">
            <a:avLst/>
          </a:prstGeom>
          <a:solidFill>
            <a:srgbClr val="000000"/>
          </a:solidFill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s">
                <a:solidFill>
                  <a:srgbClr val="FFFFFF"/>
                </a:solidFill>
              </a:rPr>
              <a:t>MENÚ DESPLEGABLE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Shape 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01100" y="152400"/>
            <a:ext cx="3149787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Shape 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5875" y="152400"/>
            <a:ext cx="2590857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Shape 86"/>
          <p:cNvSpPr txBox="1"/>
          <p:nvPr/>
        </p:nvSpPr>
        <p:spPr>
          <a:xfrm>
            <a:off x="3673925" y="1254800"/>
            <a:ext cx="1627800" cy="166170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s">
                <a:solidFill>
                  <a:srgbClr val="FFFFFF"/>
                </a:solidFill>
              </a:rPr>
              <a:t>Direcció d’aparició d’àrea client i locals horitzontal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Shape 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8925" y="152400"/>
            <a:ext cx="3154432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Shape 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9775" y="2062825"/>
            <a:ext cx="5104125" cy="257711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Shape 93"/>
          <p:cNvSpPr txBox="1"/>
          <p:nvPr/>
        </p:nvSpPr>
        <p:spPr>
          <a:xfrm>
            <a:off x="1096525" y="327825"/>
            <a:ext cx="3074700" cy="108510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s">
                <a:solidFill>
                  <a:srgbClr val="FFFFFF"/>
                </a:solidFill>
              </a:rPr>
              <a:t>Recol·locació dels productes (block en comptes d’inline), amb l’aparició de l’etiqueta “Productes:” per fer-ho més entenedor.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abletMedia7.jpg" id="98" name="Shape 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4600" y="152400"/>
            <a:ext cx="2928298" cy="4838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Shape 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61823" y="2786325"/>
            <a:ext cx="4105275" cy="1676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Shape 100"/>
          <p:cNvSpPr txBox="1"/>
          <p:nvPr/>
        </p:nvSpPr>
        <p:spPr>
          <a:xfrm>
            <a:off x="4929663" y="791300"/>
            <a:ext cx="2769600" cy="84780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s">
                <a:solidFill>
                  <a:srgbClr val="FFFFFF"/>
                </a:solidFill>
              </a:rPr>
              <a:t>Publicitat més petita i alineada per ocupar menys espai.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Shape 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2700" y="2933275"/>
            <a:ext cx="4038600" cy="18573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abletMedia9.jpg" id="106" name="Shape 1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280300"/>
            <a:ext cx="8839198" cy="125455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Shape 107"/>
          <p:cNvSpPr txBox="1"/>
          <p:nvPr/>
        </p:nvSpPr>
        <p:spPr>
          <a:xfrm>
            <a:off x="2344950" y="406975"/>
            <a:ext cx="4454100" cy="47490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s">
                <a:solidFill>
                  <a:srgbClr val="FFFFFF"/>
                </a:solidFill>
              </a:rPr>
              <a:t>Eliminada alguna informació i afegit una etiqueta que ho fa més entenedor.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Shape 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87200" y="152400"/>
            <a:ext cx="2665204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Shape 1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7200" y="185725"/>
            <a:ext cx="3562350" cy="4772025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Shape 114"/>
          <p:cNvSpPr txBox="1"/>
          <p:nvPr/>
        </p:nvSpPr>
        <p:spPr>
          <a:xfrm>
            <a:off x="4036225" y="1441350"/>
            <a:ext cx="1944300" cy="226080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s">
                <a:solidFill>
                  <a:srgbClr val="FFFFFF"/>
                </a:solidFill>
              </a:rPr>
              <a:t>En resolució 280px he donat més marge a l’àrea client  i local per evitar sobreposició i he fet petits retocs al tamany de les imatges i les lletres.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oral">
  <a:themeElements>
    <a:clrScheme name="Coral">
      <a:dk1>
        <a:srgbClr val="F55E61"/>
      </a:dk1>
      <a:lt1>
        <a:srgbClr val="FFFFFF"/>
      </a:lt1>
      <a:dk2>
        <a:srgbClr val="5E696C"/>
      </a:dk2>
      <a:lt2>
        <a:srgbClr val="BFC7CA"/>
      </a:lt2>
      <a:accent1>
        <a:srgbClr val="1E2D31"/>
      </a:accent1>
      <a:accent2>
        <a:srgbClr val="273C42"/>
      </a:accent2>
      <a:accent3>
        <a:srgbClr val="83D061"/>
      </a:accent3>
      <a:accent4>
        <a:srgbClr val="F6CD4C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